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0"/>
  </p:notesMasterIdLst>
  <p:handoutMasterIdLst>
    <p:handoutMasterId r:id="rId21"/>
  </p:handoutMasterIdLst>
  <p:sldIdLst>
    <p:sldId id="315" r:id="rId5"/>
    <p:sldId id="266" r:id="rId6"/>
    <p:sldId id="316" r:id="rId7"/>
    <p:sldId id="337" r:id="rId8"/>
    <p:sldId id="321" r:id="rId9"/>
    <p:sldId id="322" r:id="rId10"/>
    <p:sldId id="338" r:id="rId11"/>
    <p:sldId id="320" r:id="rId12"/>
    <p:sldId id="339" r:id="rId13"/>
    <p:sldId id="326" r:id="rId14"/>
    <p:sldId id="340" r:id="rId15"/>
    <p:sldId id="332" r:id="rId16"/>
    <p:sldId id="341" r:id="rId17"/>
    <p:sldId id="327" r:id="rId18"/>
    <p:sldId id="34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6" r:id="rId14"/>
    <p:sldLayoutId id="2147483682" r:id="rId15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Деректер</a:t>
            </a:r>
            <a:r>
              <a:rPr lang="ru-RU" sz="2800" dirty="0"/>
              <a:t> </a:t>
            </a:r>
            <a:r>
              <a:rPr lang="ru-RU" sz="2800" dirty="0" err="1"/>
              <a:t>құрылымы</a:t>
            </a:r>
            <a:r>
              <a:rPr lang="ru-RU" sz="2800" dirty="0"/>
              <a:t>»</a:t>
            </a:r>
            <a:br>
              <a:rPr lang="ru-RU" sz="2800" dirty="0"/>
            </a:br>
            <a:br>
              <a:rPr lang="ru-RU" sz="2800" dirty="0"/>
            </a:br>
            <a:r>
              <a:rPr lang="ru-RU" sz="2800" dirty="0" err="1"/>
              <a:t>Турарбек</a:t>
            </a:r>
            <a:r>
              <a:rPr lang="ru-RU" sz="2800"/>
              <a:t> Ә.Т.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16B4-A323-06A0-123A-C88DA4D0A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0E37F-56C0-4A27-74B2-F4814F7CA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Граф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3BFA35-0C78-B8E1-754D-183DA3B88F46}"/>
              </a:ext>
            </a:extLst>
          </p:cNvPr>
          <p:cNvSpPr txBox="1"/>
          <p:nvPr/>
        </p:nvSpPr>
        <p:spPr>
          <a:xfrm>
            <a:off x="65315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9FD27-D1C6-3E5B-4F05-7CE2D51AE8ED}"/>
              </a:ext>
            </a:extLst>
          </p:cNvPr>
          <p:cNvSpPr txBox="1"/>
          <p:nvPr/>
        </p:nvSpPr>
        <p:spPr>
          <a:xfrm>
            <a:off x="1088571" y="2355225"/>
            <a:ext cx="485502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Граф</a:t>
            </a:r>
            <a:r>
              <a:rPr lang="ru-RU" dirty="0"/>
              <a:t> — </a:t>
            </a:r>
            <a:r>
              <a:rPr lang="ru-RU" dirty="0" err="1"/>
              <a:t>объектілердің</a:t>
            </a:r>
            <a:r>
              <a:rPr lang="ru-RU" dirty="0"/>
              <a:t> (</a:t>
            </a:r>
            <a:r>
              <a:rPr lang="ru-RU" dirty="0" err="1"/>
              <a:t>төбелердің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қатынастардың</a:t>
            </a:r>
            <a:r>
              <a:rPr lang="ru-RU" dirty="0"/>
              <a:t> (</a:t>
            </a:r>
            <a:r>
              <a:rPr lang="ru-RU" dirty="0" err="1"/>
              <a:t>қырлардың</a:t>
            </a:r>
            <a:r>
              <a:rPr lang="ru-RU" dirty="0"/>
              <a:t>) </a:t>
            </a:r>
            <a:r>
              <a:rPr lang="ru-RU" dirty="0" err="1"/>
              <a:t>жиынтығы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Ол </a:t>
            </a:r>
            <a:r>
              <a:rPr lang="en-US" b="1" dirty="0"/>
              <a:t>G=(V,E)</a:t>
            </a:r>
            <a:r>
              <a:rPr lang="kk-KZ" b="1" dirty="0"/>
              <a:t> </a:t>
            </a:r>
            <a:r>
              <a:rPr lang="en-US" dirty="0"/>
              <a:t> </a:t>
            </a:r>
            <a:r>
              <a:rPr lang="ru-RU" dirty="0" err="1"/>
              <a:t>жұбы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, </a:t>
            </a:r>
            <a:r>
              <a:rPr lang="ru-RU" dirty="0" err="1"/>
              <a:t>мұндағы</a:t>
            </a:r>
            <a:r>
              <a:rPr lang="ru-RU" dirty="0"/>
              <a:t>:</a:t>
            </a:r>
          </a:p>
          <a:p>
            <a:r>
              <a:rPr lang="en-US" dirty="0"/>
              <a:t>V — </a:t>
            </a:r>
            <a:r>
              <a:rPr lang="ru-RU" dirty="0" err="1"/>
              <a:t>төбелер</a:t>
            </a:r>
            <a:r>
              <a:rPr lang="ru-RU" dirty="0"/>
              <a:t> </a:t>
            </a:r>
            <a:r>
              <a:rPr lang="ru-RU" dirty="0" err="1"/>
              <a:t>жиыны</a:t>
            </a:r>
            <a:r>
              <a:rPr lang="ru-RU" dirty="0"/>
              <a:t> (</a:t>
            </a:r>
            <a:r>
              <a:rPr lang="en-US" dirty="0"/>
              <a:t>vertices / nodes)</a:t>
            </a:r>
          </a:p>
          <a:p>
            <a:r>
              <a:rPr lang="en-US" dirty="0"/>
              <a:t>E — </a:t>
            </a:r>
            <a:r>
              <a:rPr lang="ru-RU" dirty="0" err="1"/>
              <a:t>қырлар</a:t>
            </a:r>
            <a:r>
              <a:rPr lang="ru-RU" dirty="0"/>
              <a:t> </a:t>
            </a:r>
            <a:r>
              <a:rPr lang="ru-RU" dirty="0" err="1"/>
              <a:t>жиыны</a:t>
            </a:r>
            <a:r>
              <a:rPr lang="ru-RU" dirty="0"/>
              <a:t> (</a:t>
            </a:r>
            <a:r>
              <a:rPr lang="en-US" dirty="0"/>
              <a:t>edges / arcs)</a:t>
            </a:r>
          </a:p>
          <a:p>
            <a:endParaRPr lang="ru-KZ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F526585-2B8D-622A-102D-5F39CBE93F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9426"/>
              </p:ext>
            </p:extLst>
          </p:nvPr>
        </p:nvGraphicFramePr>
        <p:xfrm>
          <a:off x="5802086" y="2126623"/>
          <a:ext cx="6172200" cy="467491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76269">
                  <a:extLst>
                    <a:ext uri="{9D8B030D-6E8A-4147-A177-3AD203B41FA5}">
                      <a16:colId xmlns:a16="http://schemas.microsoft.com/office/drawing/2014/main" val="3432217305"/>
                    </a:ext>
                  </a:extLst>
                </a:gridCol>
                <a:gridCol w="3895931">
                  <a:extLst>
                    <a:ext uri="{9D8B030D-6E8A-4147-A177-3AD203B41FA5}">
                      <a16:colId xmlns:a16="http://schemas.microsoft.com/office/drawing/2014/main" val="479102903"/>
                    </a:ext>
                  </a:extLst>
                </a:gridCol>
              </a:tblGrid>
              <a:tr h="326751">
                <a:tc>
                  <a:txBody>
                    <a:bodyPr/>
                    <a:lstStyle/>
                    <a:p>
                      <a:r>
                        <a:rPr lang="ru-RU" sz="1600"/>
                        <a:t>Термин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Түсіндірме</a:t>
                      </a:r>
                      <a:endParaRPr lang="ru-RU" sz="1600" dirty="0"/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1850795460"/>
                  </a:ext>
                </a:extLst>
              </a:tr>
              <a:tr h="570592">
                <a:tc>
                  <a:txBody>
                    <a:bodyPr/>
                    <a:lstStyle/>
                    <a:p>
                      <a:r>
                        <a:rPr lang="ru-RU" sz="1600"/>
                        <a:t>Төбе (</a:t>
                      </a:r>
                      <a:r>
                        <a:rPr lang="en-US" sz="1600"/>
                        <a:t>vertex)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Объект (нүкте, қала, пайдаланушы т.б.)</a:t>
                      </a:r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864041054"/>
                  </a:ext>
                </a:extLst>
              </a:tr>
              <a:tr h="528861">
                <a:tc>
                  <a:txBody>
                    <a:bodyPr/>
                    <a:lstStyle/>
                    <a:p>
                      <a:r>
                        <a:rPr lang="ru-RU" sz="1600"/>
                        <a:t>Қыр (</a:t>
                      </a:r>
                      <a:r>
                        <a:rPr lang="en-US" sz="1600"/>
                        <a:t>edge)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Екі төбенің арасындағы байланыс</a:t>
                      </a:r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556525623"/>
                  </a:ext>
                </a:extLst>
              </a:tr>
              <a:tr h="570592">
                <a:tc>
                  <a:txBody>
                    <a:bodyPr/>
                    <a:lstStyle/>
                    <a:p>
                      <a:r>
                        <a:rPr lang="ru-RU" sz="1600" dirty="0" err="1"/>
                        <a:t>Бағытталған</a:t>
                      </a:r>
                      <a:r>
                        <a:rPr lang="ru-RU" sz="1600" dirty="0"/>
                        <a:t> граф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Қырлар белгілі бір бағытпен көрсетіледі</a:t>
                      </a:r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2526282188"/>
                  </a:ext>
                </a:extLst>
              </a:tr>
              <a:tr h="570592">
                <a:tc>
                  <a:txBody>
                    <a:bodyPr/>
                    <a:lstStyle/>
                    <a:p>
                      <a:r>
                        <a:rPr lang="ru-RU" sz="1600" dirty="0" err="1"/>
                        <a:t>Бағытталмаған</a:t>
                      </a:r>
                      <a:r>
                        <a:rPr lang="ru-RU" sz="1600" dirty="0"/>
                        <a:t> граф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Қырлар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екі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жақты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байланыс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білдіреді</a:t>
                      </a:r>
                      <a:endParaRPr lang="ru-RU" sz="1600" dirty="0"/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2305180645"/>
                  </a:ext>
                </a:extLst>
              </a:tr>
              <a:tr h="755516">
                <a:tc>
                  <a:txBody>
                    <a:bodyPr/>
                    <a:lstStyle/>
                    <a:p>
                      <a:r>
                        <a:rPr lang="ru-RU" sz="1600"/>
                        <a:t>Салмақ (</a:t>
                      </a:r>
                      <a:r>
                        <a:rPr lang="en-US" sz="1600"/>
                        <a:t>weight)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Қырдың мәні (қашықтық, уақыт, баға т.б.)</a:t>
                      </a:r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2644128873"/>
                  </a:ext>
                </a:extLst>
              </a:tr>
              <a:tr h="570592">
                <a:tc>
                  <a:txBody>
                    <a:bodyPr/>
                    <a:lstStyle/>
                    <a:p>
                      <a:r>
                        <a:rPr lang="ru-RU" sz="1600"/>
                        <a:t>Жол (</a:t>
                      </a:r>
                      <a:r>
                        <a:rPr lang="en-US" sz="1600"/>
                        <a:t>path)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Бір төбеден екіншісіне өтетін қырлар тізбегі</a:t>
                      </a:r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683124549"/>
                  </a:ext>
                </a:extLst>
              </a:tr>
              <a:tr h="755516">
                <a:tc>
                  <a:txBody>
                    <a:bodyPr/>
                    <a:lstStyle/>
                    <a:p>
                      <a:r>
                        <a:rPr lang="ru-RU" sz="1600"/>
                        <a:t>Цикл (</a:t>
                      </a:r>
                      <a:r>
                        <a:rPr lang="en-US" sz="1600"/>
                        <a:t>cycle)</a:t>
                      </a:r>
                    </a:p>
                  </a:txBody>
                  <a:tcPr marL="88093" marR="88093" marT="44046" marB="44046"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Бір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төбеден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шығып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қайта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сол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төбеге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келетін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жол</a:t>
                      </a:r>
                      <a:endParaRPr lang="ru-RU" sz="1600" dirty="0"/>
                    </a:p>
                  </a:txBody>
                  <a:tcPr marL="88093" marR="88093" marT="44046" marB="44046" anchor="ctr"/>
                </a:tc>
                <a:extLst>
                  <a:ext uri="{0D108BD9-81ED-4DB2-BD59-A6C34878D82A}">
                    <a16:rowId xmlns:a16="http://schemas.microsoft.com/office/drawing/2014/main" val="742267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277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7D4C1-1151-12BE-F97F-8A66AB701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5CB4A5-ACC7-DD54-3953-647BF9AA7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Граф </a:t>
            </a:r>
            <a:r>
              <a:rPr lang="ru-RU" dirty="0" err="1"/>
              <a:t>түрлері</a:t>
            </a:r>
            <a:r>
              <a:rPr lang="ru-RU" dirty="0"/>
              <a:t> мен </a:t>
            </a:r>
            <a:r>
              <a:rPr lang="ru-RU" dirty="0" err="1"/>
              <a:t>өту</a:t>
            </a:r>
            <a:r>
              <a:rPr lang="ru-RU" dirty="0"/>
              <a:t> </a:t>
            </a:r>
            <a:r>
              <a:rPr lang="ru-RU" dirty="0" err="1"/>
              <a:t>алгоритмдері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7CC87-C758-AA62-3FE3-F65790EDAB5F}"/>
              </a:ext>
            </a:extLst>
          </p:cNvPr>
          <p:cNvSpPr txBox="1"/>
          <p:nvPr/>
        </p:nvSpPr>
        <p:spPr>
          <a:xfrm>
            <a:off x="65315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B31B12B-0E7A-5559-70EA-4ACF1C920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64526"/>
              </p:ext>
            </p:extLst>
          </p:nvPr>
        </p:nvGraphicFramePr>
        <p:xfrm>
          <a:off x="5921148" y="2310811"/>
          <a:ext cx="6172200" cy="42062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86100">
                  <a:extLst>
                    <a:ext uri="{9D8B030D-6E8A-4147-A177-3AD203B41FA5}">
                      <a16:colId xmlns:a16="http://schemas.microsoft.com/office/drawing/2014/main" val="3174509446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8136915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Түрі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Сипаттамасы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5550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Бағытталмаған граф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Қырлар екі бағытта (симметриялы)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2794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Бағытталған граф (</a:t>
                      </a:r>
                      <a:r>
                        <a:rPr lang="en-US" b="1"/>
                        <a:t>digraph)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Қырдың бағыты бар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6255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Салмақты граф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Әр қырдың нақты салмағы бар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76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Циклдік / Ациклдік граф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Графта циклдің болуы/болмауы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2229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Байланысқан граф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Барлық төбелер бір-бірімен байланысты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1254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Орман және ағаш (</a:t>
                      </a:r>
                      <a:r>
                        <a:rPr lang="en-US" b="1"/>
                        <a:t>tree)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Ациклдік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байланысқан</a:t>
                      </a:r>
                      <a:r>
                        <a:rPr lang="ru-RU" dirty="0"/>
                        <a:t> граф — </a:t>
                      </a:r>
                      <a:r>
                        <a:rPr lang="ru-RU" dirty="0" err="1"/>
                        <a:t>бұл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ағаш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7763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76955EB-0953-CEF2-5E4C-BE16C6A3619B}"/>
              </a:ext>
            </a:extLst>
          </p:cNvPr>
          <p:cNvSpPr txBox="1"/>
          <p:nvPr/>
        </p:nvSpPr>
        <p:spPr>
          <a:xfrm>
            <a:off x="1055915" y="2482333"/>
            <a:ext cx="486523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Қатынас</a:t>
            </a:r>
            <a:r>
              <a:rPr lang="ru-RU" dirty="0"/>
              <a:t> </a:t>
            </a:r>
            <a:r>
              <a:rPr lang="ru-RU" dirty="0" err="1"/>
              <a:t>матрицасы</a:t>
            </a:r>
            <a:r>
              <a:rPr lang="ru-RU" dirty="0"/>
              <a:t> (</a:t>
            </a:r>
            <a:r>
              <a:rPr lang="en-US" dirty="0"/>
              <a:t>Adjacency Matrix)</a:t>
            </a:r>
            <a:r>
              <a:rPr lang="kk-KZ" dirty="0"/>
              <a:t> мен </a:t>
            </a:r>
            <a:r>
              <a:rPr lang="ru-RU" dirty="0" err="1"/>
              <a:t>Қатынас</a:t>
            </a:r>
            <a:r>
              <a:rPr lang="ru-RU" dirty="0"/>
              <a:t> </a:t>
            </a:r>
            <a:r>
              <a:rPr lang="ru-RU" dirty="0" err="1"/>
              <a:t>тізімі</a:t>
            </a:r>
            <a:r>
              <a:rPr lang="ru-RU" dirty="0"/>
              <a:t> (</a:t>
            </a:r>
            <a:r>
              <a:rPr lang="en-US" dirty="0"/>
              <a:t>Adjacency List)</a:t>
            </a:r>
            <a:r>
              <a:rPr lang="kk-KZ" dirty="0"/>
              <a:t> арқылы ұсынылады.</a:t>
            </a:r>
          </a:p>
          <a:p>
            <a:endParaRPr lang="kk-KZ" dirty="0"/>
          </a:p>
          <a:p>
            <a:endParaRPr lang="kk-KZ" dirty="0"/>
          </a:p>
          <a:p>
            <a:r>
              <a:rPr lang="en-US" dirty="0"/>
              <a:t>DFS — </a:t>
            </a:r>
            <a:r>
              <a:rPr lang="ru-RU" dirty="0" err="1"/>
              <a:t>Тереңдік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 (</a:t>
            </a:r>
            <a:r>
              <a:rPr lang="en-US" dirty="0"/>
              <a:t>Depth First Search)</a:t>
            </a:r>
            <a:r>
              <a:rPr lang="kk-KZ" dirty="0"/>
              <a:t> және </a:t>
            </a:r>
            <a:r>
              <a:rPr lang="en-US" dirty="0"/>
              <a:t>BFS — </a:t>
            </a:r>
            <a:r>
              <a:rPr lang="ru-RU" dirty="0" err="1"/>
              <a:t>Ені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 (</a:t>
            </a:r>
            <a:r>
              <a:rPr lang="en-US" dirty="0"/>
              <a:t>Breadth First Search)</a:t>
            </a:r>
            <a:r>
              <a:rPr lang="kk-KZ" dirty="0"/>
              <a:t> орындалады.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27407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5AF8B-1E91-7428-973C-B9AFC9FC1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DF1A0-5B54-5BE8-D7FC-84EA0B41C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ru-RU" dirty="0"/>
              <a:t>Хеш-таблица (</a:t>
            </a:r>
            <a:r>
              <a:rPr lang="en-US" dirty="0"/>
              <a:t>Hash Table)</a:t>
            </a:r>
            <a:endParaRPr lang="ru-KZ" altLang="ru-K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3C51AC-1EC8-A9A6-5DAC-AB0E08419BDF}"/>
              </a:ext>
            </a:extLst>
          </p:cNvPr>
          <p:cNvSpPr txBox="1"/>
          <p:nvPr/>
        </p:nvSpPr>
        <p:spPr>
          <a:xfrm>
            <a:off x="87087" y="63576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2207FA-B694-D920-A10C-14CF69CE1E69}"/>
              </a:ext>
            </a:extLst>
          </p:cNvPr>
          <p:cNvSpPr txBox="1"/>
          <p:nvPr/>
        </p:nvSpPr>
        <p:spPr>
          <a:xfrm>
            <a:off x="1175656" y="2413338"/>
            <a:ext cx="448491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/>
              <a:t>Хеш-таблица</a:t>
            </a:r>
            <a:r>
              <a:rPr lang="ru-RU" dirty="0"/>
              <a:t>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кілт</a:t>
            </a:r>
            <a:r>
              <a:rPr lang="ru-RU" dirty="0"/>
              <a:t> (</a:t>
            </a:r>
            <a:r>
              <a:rPr lang="en-US" dirty="0"/>
              <a:t>key) </a:t>
            </a:r>
            <a:r>
              <a:rPr lang="ru-RU" dirty="0"/>
              <a:t>пен </a:t>
            </a:r>
            <a:r>
              <a:rPr lang="ru-RU" dirty="0" err="1"/>
              <a:t>мән</a:t>
            </a:r>
            <a:r>
              <a:rPr lang="ru-RU" dirty="0"/>
              <a:t> (</a:t>
            </a:r>
            <a:r>
              <a:rPr lang="en-US" dirty="0"/>
              <a:t>value) </a:t>
            </a:r>
            <a:r>
              <a:rPr lang="ru-RU" dirty="0" err="1"/>
              <a:t>жұптарын</a:t>
            </a:r>
            <a:r>
              <a:rPr lang="ru-RU" dirty="0"/>
              <a:t> </a:t>
            </a:r>
            <a:r>
              <a:rPr lang="ru-RU" dirty="0" err="1"/>
              <a:t>сақтайтын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. Ол хеш-</a:t>
            </a:r>
            <a:r>
              <a:rPr lang="ru-RU" dirty="0" err="1"/>
              <a:t>функцияны</a:t>
            </a:r>
            <a:r>
              <a:rPr lang="ru-RU" dirty="0"/>
              <a:t> </a:t>
            </a:r>
            <a:r>
              <a:rPr lang="ru-RU" dirty="0" err="1"/>
              <a:t>қолданып</a:t>
            </a:r>
            <a:r>
              <a:rPr lang="ru-RU" dirty="0"/>
              <a:t>, </a:t>
            </a:r>
            <a:r>
              <a:rPr lang="ru-RU" dirty="0" err="1"/>
              <a:t>мәндерді</a:t>
            </a:r>
            <a:r>
              <a:rPr lang="ru-RU" dirty="0"/>
              <a:t> </a:t>
            </a:r>
            <a:r>
              <a:rPr lang="ru-RU" dirty="0" err="1"/>
              <a:t>массивтің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ұяшықтарына</a:t>
            </a:r>
            <a:r>
              <a:rPr lang="ru-RU" dirty="0"/>
              <a:t> </a:t>
            </a:r>
            <a:r>
              <a:rPr lang="ru-RU" dirty="0" err="1"/>
              <a:t>орналастырады</a:t>
            </a:r>
            <a:r>
              <a:rPr lang="ru-RU" dirty="0"/>
              <a:t>.</a:t>
            </a:r>
          </a:p>
          <a:p>
            <a:r>
              <a:rPr lang="ru-RU" dirty="0"/>
              <a:t>Хеш-</a:t>
            </a:r>
            <a:r>
              <a:rPr lang="ru-RU" dirty="0" err="1"/>
              <a:t>таблицаның</a:t>
            </a:r>
            <a:r>
              <a:rPr lang="ru-RU" dirty="0"/>
              <a:t> </a:t>
            </a:r>
            <a:r>
              <a:rPr lang="ru-RU" dirty="0" err="1"/>
              <a:t>артықшылығы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Іздеу</a:t>
            </a:r>
            <a:r>
              <a:rPr lang="ru-RU" dirty="0"/>
              <a:t>, </a:t>
            </a:r>
            <a:r>
              <a:rPr lang="ru-RU" dirty="0" err="1"/>
              <a:t>қосу</a:t>
            </a:r>
            <a:r>
              <a:rPr lang="ru-RU" dirty="0"/>
              <a:t>, </a:t>
            </a:r>
            <a:r>
              <a:rPr lang="ru-RU" dirty="0" err="1"/>
              <a:t>жою</a:t>
            </a:r>
            <a:r>
              <a:rPr lang="ru-RU" dirty="0"/>
              <a:t> </a:t>
            </a:r>
            <a:r>
              <a:rPr lang="ru-RU" dirty="0" err="1"/>
              <a:t>операциялары</a:t>
            </a:r>
            <a:r>
              <a:rPr lang="ru-RU" dirty="0"/>
              <a:t> — орта </a:t>
            </a:r>
            <a:r>
              <a:rPr lang="ru-RU" dirty="0" err="1"/>
              <a:t>есеппен</a:t>
            </a:r>
            <a:r>
              <a:rPr lang="ru-RU" dirty="0"/>
              <a:t> </a:t>
            </a:r>
            <a:r>
              <a:rPr lang="en-US" dirty="0"/>
              <a:t>O(1)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орындалады</a:t>
            </a:r>
            <a:r>
              <a:rPr lang="ru-RU" dirty="0"/>
              <a:t>.</a:t>
            </a: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428FD8C9-E485-91CF-1F8F-21BB5B75D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97263"/>
              </p:ext>
            </p:extLst>
          </p:nvPr>
        </p:nvGraphicFramePr>
        <p:xfrm>
          <a:off x="5823178" y="2500221"/>
          <a:ext cx="6172200" cy="356616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086100">
                  <a:extLst>
                    <a:ext uri="{9D8B030D-6E8A-4147-A177-3AD203B41FA5}">
                      <a16:colId xmlns:a16="http://schemas.microsoft.com/office/drawing/2014/main" val="3981590297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1681772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0"/>
                        <a:t>Термин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/>
                        <a:t>Сипаттамасы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76521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0"/>
                        <a:t>Кілт (</a:t>
                      </a:r>
                      <a:r>
                        <a:rPr lang="en-US" b="0"/>
                        <a:t>Key)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/>
                        <a:t>Мәнді іздеуге арналған бірегей идентификатор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9422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0"/>
                        <a:t>Мән (</a:t>
                      </a:r>
                      <a:r>
                        <a:rPr lang="en-US" b="0"/>
                        <a:t>Value)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/>
                        <a:t>Кілтпен байланысқан дерек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3984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0" dirty="0"/>
                        <a:t>Хеш-функция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/>
                        <a:t>Кілттен индекс жасауға арналған функция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21940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0"/>
                        <a:t>Хеш-кесте (</a:t>
                      </a:r>
                      <a:r>
                        <a:rPr lang="en-US" b="0"/>
                        <a:t>Hash Table)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/>
                        <a:t>Индекстермен байланысты массив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85907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0"/>
                        <a:t>Қақтығыс (</a:t>
                      </a:r>
                      <a:r>
                        <a:rPr lang="en-US" b="0"/>
                        <a:t>Collision)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 dirty="0" err="1"/>
                        <a:t>Бірнеше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кілт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бір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индекске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түссе</a:t>
                      </a:r>
                      <a:endParaRPr lang="ru-RU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4492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829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3AA2C-23C7-6624-C7E0-1757CF82A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CA6F88-ACF1-A2E0-1383-467FEBCA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ru-RU" dirty="0"/>
              <a:t>Хеш-</a:t>
            </a:r>
            <a:r>
              <a:rPr lang="ru-RU" dirty="0" err="1"/>
              <a:t>таблицаның</a:t>
            </a:r>
            <a:r>
              <a:rPr lang="ru-RU" dirty="0"/>
              <a:t> </a:t>
            </a:r>
            <a:r>
              <a:rPr lang="ru-RU" dirty="0" err="1"/>
              <a:t>қолданылуы</a:t>
            </a:r>
            <a:r>
              <a:rPr lang="ru-RU" dirty="0"/>
              <a:t> мен </a:t>
            </a:r>
            <a:r>
              <a:rPr lang="ru-RU" dirty="0" err="1"/>
              <a:t>Қақтығыстар</a:t>
            </a:r>
            <a:endParaRPr lang="ru-KZ" altLang="ru-K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419D73-C639-C7DE-B4FD-98D5E517AF6D}"/>
              </a:ext>
            </a:extLst>
          </p:cNvPr>
          <p:cNvSpPr txBox="1"/>
          <p:nvPr/>
        </p:nvSpPr>
        <p:spPr>
          <a:xfrm>
            <a:off x="87087" y="63576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0520AA6-744C-46B1-D94A-0168C315C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416531"/>
              </p:ext>
            </p:extLst>
          </p:nvPr>
        </p:nvGraphicFramePr>
        <p:xfrm>
          <a:off x="5376863" y="2735353"/>
          <a:ext cx="6172200" cy="28346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086100">
                  <a:extLst>
                    <a:ext uri="{9D8B030D-6E8A-4147-A177-3AD203B41FA5}">
                      <a16:colId xmlns:a16="http://schemas.microsoft.com/office/drawing/2014/main" val="819927353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3970725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Сала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Мысал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7639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Компилятор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Айнымалылар кестесі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35907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Web </a:t>
                      </a:r>
                      <a:r>
                        <a:rPr lang="ru-RU"/>
                        <a:t>серверлер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Кэштеу (</a:t>
                      </a:r>
                      <a:r>
                        <a:rPr lang="en-US"/>
                        <a:t>cache)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7222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Іздеу жүйелері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Индекстелген іздеу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8835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Ойындар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Жылдам </a:t>
                      </a:r>
                      <a:r>
                        <a:rPr lang="en-US"/>
                        <a:t>lookup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575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Деректер базасы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Индексациялау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30908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Криптография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Хеш-</a:t>
                      </a:r>
                      <a:r>
                        <a:rPr lang="ru-RU" dirty="0" err="1"/>
                        <a:t>функциялар</a:t>
                      </a:r>
                      <a:r>
                        <a:rPr lang="ru-RU" dirty="0"/>
                        <a:t> (SHA, MD5 </a:t>
                      </a:r>
                      <a:r>
                        <a:rPr lang="ru-RU" dirty="0" err="1"/>
                        <a:t>т.б</a:t>
                      </a:r>
                      <a:r>
                        <a:rPr lang="ru-RU" dirty="0"/>
                        <a:t>.)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864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FEDD6D1-9FD5-585A-9F3E-8980AE4896DF}"/>
              </a:ext>
            </a:extLst>
          </p:cNvPr>
          <p:cNvSpPr txBox="1"/>
          <p:nvPr/>
        </p:nvSpPr>
        <p:spPr>
          <a:xfrm>
            <a:off x="1132115" y="3105835"/>
            <a:ext cx="353785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Қақтығыс</a:t>
            </a:r>
            <a:r>
              <a:rPr lang="ru-RU" dirty="0"/>
              <a:t> (</a:t>
            </a:r>
            <a:r>
              <a:rPr lang="en-US" dirty="0"/>
              <a:t>Collision) </a:t>
            </a:r>
            <a:r>
              <a:rPr lang="ru-RU" dirty="0" err="1"/>
              <a:t>дегеніміз</a:t>
            </a:r>
            <a:r>
              <a:rPr lang="ru-RU" dirty="0"/>
              <a:t> —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кілт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ұяшыққа</a:t>
            </a:r>
            <a:r>
              <a:rPr lang="ru-RU" dirty="0"/>
              <a:t> </a:t>
            </a:r>
            <a:r>
              <a:rPr lang="ru-RU" dirty="0" err="1"/>
              <a:t>түседі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06793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1E18-AD2D-13C4-08B4-4974F6842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820FA-A865-EC0E-D60C-E6ED5DE6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kk-KZ" altLang="ru-KZ" dirty="0">
                <a:latin typeface="Arial" panose="020B0604020202020204" pitchFamily="34" charset="0"/>
              </a:rPr>
              <a:t>Құрылымдарды салыстыру</a:t>
            </a:r>
            <a:endParaRPr lang="ru-KZ" altLang="ru-KZ" dirty="0"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2C257B-430D-6D55-8677-21B7FA15C00C}"/>
              </a:ext>
            </a:extLst>
          </p:cNvPr>
          <p:cNvSpPr txBox="1"/>
          <p:nvPr/>
        </p:nvSpPr>
        <p:spPr>
          <a:xfrm>
            <a:off x="87087" y="63576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4EFE42F-CAD4-9D0A-265A-9137BAECA5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464676"/>
              </p:ext>
            </p:extLst>
          </p:nvPr>
        </p:nvGraphicFramePr>
        <p:xfrm>
          <a:off x="1207638" y="2297747"/>
          <a:ext cx="6172200" cy="20116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45418690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81951258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992296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Салыстыру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Stack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Queue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7553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Қағида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LIFO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FIFO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427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push() / enqueue()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Соңына қосу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Соңына қосу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171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pop() / dequeue()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Соңынан шығару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Алдынан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шығару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2358129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47B1F92-B479-AC89-F206-BBBC81AC66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307795"/>
              </p:ext>
            </p:extLst>
          </p:nvPr>
        </p:nvGraphicFramePr>
        <p:xfrm>
          <a:off x="5376863" y="4544557"/>
          <a:ext cx="6172200" cy="22860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86100">
                  <a:extLst>
                    <a:ext uri="{9D8B030D-6E8A-4147-A177-3AD203B41FA5}">
                      <a16:colId xmlns:a16="http://schemas.microsoft.com/office/drawing/2014/main" val="674355167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9183923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Ағаш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Граф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9404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 err="1"/>
                        <a:t>Бағытталған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және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циклсіз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Бағытты немесе бағытсыз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697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Бір ғана жол екі түйін арасында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Бірнеше жол болуы мүмкін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5030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Жалғыз түбір болады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Қайдан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басталатыны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маңызды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емес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0763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50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1D09A8-2094-3D7A-35A2-BA6CAE70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Күрделілік</a:t>
            </a:r>
            <a:endParaRPr lang="ru-KZ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D4041B3-2648-B837-CE5F-90B09D0A3C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638558"/>
              </p:ext>
            </p:extLst>
          </p:nvPr>
        </p:nvGraphicFramePr>
        <p:xfrm>
          <a:off x="6509657" y="2326050"/>
          <a:ext cx="5562600" cy="4206240"/>
        </p:xfrm>
        <a:graphic>
          <a:graphicData uri="http://schemas.openxmlformats.org/drawingml/2006/table">
            <a:tbl>
              <a:tblPr/>
              <a:tblGrid>
                <a:gridCol w="1838406">
                  <a:extLst>
                    <a:ext uri="{9D8B030D-6E8A-4147-A177-3AD203B41FA5}">
                      <a16:colId xmlns:a16="http://schemas.microsoft.com/office/drawing/2014/main" val="3727126734"/>
                    </a:ext>
                  </a:extLst>
                </a:gridCol>
                <a:gridCol w="3724194">
                  <a:extLst>
                    <a:ext uri="{9D8B030D-6E8A-4147-A177-3AD203B41FA5}">
                      <a16:colId xmlns:a16="http://schemas.microsoft.com/office/drawing/2014/main" val="21208011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Белгі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Түсіндірме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38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O(1)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Тұрақты уақыт – деректер көлемінен тәуелсіз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261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O(log n)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Логарифмдік – мысалы, бинарлық іздеу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911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O(n)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Сызықтық – әрбір элементті қарау қажет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5951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O(n log n)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Жиі кездесетін сұрыптау күрделілігі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6927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O(n²)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Квадраттық – екі деңгейлі циклдер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177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O(2ⁿ), O(n!)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Экспоненциалды</a:t>
                      </a:r>
                      <a:r>
                        <a:rPr lang="ru-RU" dirty="0"/>
                        <a:t>/</a:t>
                      </a:r>
                      <a:r>
                        <a:rPr lang="ru-RU" dirty="0" err="1"/>
                        <a:t>факториалды</a:t>
                      </a:r>
                      <a:r>
                        <a:rPr lang="ru-RU" dirty="0"/>
                        <a:t> – </a:t>
                      </a:r>
                      <a:r>
                        <a:rPr lang="ru-RU" dirty="0" err="1"/>
                        <a:t>өте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баяу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4954059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9A7CE7D-04BB-5819-47B9-4F3AD7E1EF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337571"/>
              </p:ext>
            </p:extLst>
          </p:nvPr>
        </p:nvGraphicFramePr>
        <p:xfrm>
          <a:off x="1164097" y="2491513"/>
          <a:ext cx="4833934" cy="3840480"/>
        </p:xfrm>
        <a:graphic>
          <a:graphicData uri="http://schemas.openxmlformats.org/drawingml/2006/table">
            <a:tbl>
              <a:tblPr/>
              <a:tblGrid>
                <a:gridCol w="2416967">
                  <a:extLst>
                    <a:ext uri="{9D8B030D-6E8A-4147-A177-3AD203B41FA5}">
                      <a16:colId xmlns:a16="http://schemas.microsoft.com/office/drawing/2014/main" val="3715695272"/>
                    </a:ext>
                  </a:extLst>
                </a:gridCol>
                <a:gridCol w="2416967">
                  <a:extLst>
                    <a:ext uri="{9D8B030D-6E8A-4147-A177-3AD203B41FA5}">
                      <a16:colId xmlns:a16="http://schemas.microsoft.com/office/drawing/2014/main" val="11675404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Түрі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Түсіндірме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800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 dirty="0" err="1"/>
                        <a:t>Уақыттық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күрделілік</a:t>
                      </a:r>
                      <a:r>
                        <a:rPr lang="ru-RU" b="1" dirty="0"/>
                        <a:t> (</a:t>
                      </a:r>
                      <a:r>
                        <a:rPr lang="en-US" b="1" dirty="0"/>
                        <a:t>Time Complexity)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Алгоритмнің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орындалу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уақыты</a:t>
                      </a:r>
                      <a:r>
                        <a:rPr lang="ru-RU" dirty="0"/>
                        <a:t> </a:t>
                      </a:r>
                      <a:r>
                        <a:rPr lang="ru-RU" b="1" dirty="0" err="1"/>
                        <a:t>кіру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деректерінің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көлеміне</a:t>
                      </a:r>
                      <a:r>
                        <a:rPr lang="ru-RU" b="1" dirty="0"/>
                        <a:t> (</a:t>
                      </a:r>
                      <a:r>
                        <a:rPr lang="en-US" b="1" dirty="0"/>
                        <a:t>n)</a:t>
                      </a:r>
                      <a:r>
                        <a:rPr lang="en-US" dirty="0"/>
                        <a:t> </a:t>
                      </a:r>
                      <a:r>
                        <a:rPr lang="ru-RU" dirty="0" err="1"/>
                        <a:t>байланысты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қалай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өсетінін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сипаттайды</a:t>
                      </a:r>
                      <a:r>
                        <a:rPr lang="ru-RU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714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 dirty="0" err="1"/>
                        <a:t>Кеңістіктік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күрделілік</a:t>
                      </a:r>
                      <a:r>
                        <a:rPr lang="ru-RU" b="1" dirty="0"/>
                        <a:t> (</a:t>
                      </a:r>
                      <a:r>
                        <a:rPr lang="en-US" b="1" dirty="0"/>
                        <a:t>Space Complexity)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Алгоритм </a:t>
                      </a:r>
                      <a:r>
                        <a:rPr lang="ru-RU" dirty="0" err="1"/>
                        <a:t>жұмыс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істеу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үшін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қажет</a:t>
                      </a:r>
                      <a:r>
                        <a:rPr lang="ru-RU" dirty="0"/>
                        <a:t> </a:t>
                      </a:r>
                      <a:r>
                        <a:rPr lang="ru-RU" b="1" dirty="0" err="1"/>
                        <a:t>қосымша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жады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көлемін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сипаттайды</a:t>
                      </a:r>
                      <a:r>
                        <a:rPr lang="ru-RU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215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59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264230"/>
            <a:ext cx="7630885" cy="366846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 err="1">
                <a:solidFill>
                  <a:schemeClr val="tx1"/>
                </a:solidFill>
              </a:rPr>
              <a:t>Деректер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құрылымы</a:t>
            </a:r>
            <a:r>
              <a:rPr lang="ru-RU" dirty="0">
                <a:solidFill>
                  <a:schemeClr val="tx1"/>
                </a:solidFill>
              </a:rPr>
              <a:t> – компьютер </a:t>
            </a:r>
            <a:r>
              <a:rPr lang="ru-RU" dirty="0" err="1">
                <a:solidFill>
                  <a:schemeClr val="tx1"/>
                </a:solidFill>
              </a:rPr>
              <a:t>жадында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мәліметтерді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сақтау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және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өңдеу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тәсілін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сипаттайтын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логикалық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және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физикалық</a:t>
            </a:r>
            <a:r>
              <a:rPr lang="ru-RU" dirty="0">
                <a:solidFill>
                  <a:schemeClr val="tx1"/>
                </a:solidFill>
              </a:rPr>
              <a:t> модель. </a:t>
            </a:r>
            <a:r>
              <a:rPr lang="ru-RU" dirty="0" err="1">
                <a:solidFill>
                  <a:schemeClr val="tx1"/>
                </a:solidFill>
              </a:rPr>
              <a:t>Яғни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бұл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мәліметтер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арасындағы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байланысты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көрсету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және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олармен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тиімді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жұмыс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істеу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жолы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3B2A0C-8671-C00C-8D0F-5C00F34BA5C0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 </a:t>
            </a:r>
            <a:r>
              <a:rPr lang="ru-RU" dirty="0" err="1"/>
              <a:t>Құрылымды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жолы</a:t>
            </a:r>
            <a:endParaRPr lang="ru-KZ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45AB94E-D2B5-5CFB-2C8F-2DF738B1D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220004"/>
              </p:ext>
            </p:extLst>
          </p:nvPr>
        </p:nvGraphicFramePr>
        <p:xfrm>
          <a:off x="2144485" y="772886"/>
          <a:ext cx="8011886" cy="337456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4005943">
                  <a:extLst>
                    <a:ext uri="{9D8B030D-6E8A-4147-A177-3AD203B41FA5}">
                      <a16:colId xmlns:a16="http://schemas.microsoft.com/office/drawing/2014/main" val="3834279298"/>
                    </a:ext>
                  </a:extLst>
                </a:gridCol>
                <a:gridCol w="4005943">
                  <a:extLst>
                    <a:ext uri="{9D8B030D-6E8A-4147-A177-3AD203B41FA5}">
                      <a16:colId xmlns:a16="http://schemas.microsoft.com/office/drawing/2014/main" val="2280076110"/>
                    </a:ext>
                  </a:extLst>
                </a:gridCol>
              </a:tblGrid>
              <a:tr h="449942">
                <a:tc>
                  <a:txBody>
                    <a:bodyPr/>
                    <a:lstStyle/>
                    <a:p>
                      <a:r>
                        <a:rPr lang="ru-RU"/>
                        <a:t>Міндет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Ұсынылатын құрылым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5617122"/>
                  </a:ext>
                </a:extLst>
              </a:tr>
              <a:tr h="449942">
                <a:tc>
                  <a:txBody>
                    <a:bodyPr/>
                    <a:lstStyle/>
                    <a:p>
                      <a:r>
                        <a:rPr lang="ru-RU"/>
                        <a:t>Жылдам іздеу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Хеш-таблица, ағаш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607247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r>
                        <a:rPr lang="ru-RU"/>
                        <a:t>Элементтерді жиі қосу/өшіру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Байланған тізім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759540"/>
                  </a:ext>
                </a:extLst>
              </a:tr>
              <a:tr h="449942">
                <a:tc>
                  <a:txBody>
                    <a:bodyPr/>
                    <a:lstStyle/>
                    <a:p>
                      <a:r>
                        <a:rPr lang="ru-RU" dirty="0" err="1"/>
                        <a:t>Кері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бағытта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шығару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Стек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0130884"/>
                  </a:ext>
                </a:extLst>
              </a:tr>
              <a:tr h="449942">
                <a:tc>
                  <a:txBody>
                    <a:bodyPr/>
                    <a:lstStyle/>
                    <a:p>
                      <a:r>
                        <a:rPr lang="ru-RU"/>
                        <a:t>Кезекпен өңдеу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Кезек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129280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r>
                        <a:rPr lang="ru-RU"/>
                        <a:t>Иерархия немесе рекурсия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Ағаш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7764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1ECFFA-C82D-FC6B-3D4E-25DD104EF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629" y="836573"/>
            <a:ext cx="9643772" cy="5201730"/>
          </a:xfrm>
        </p:spPr>
        <p:txBody>
          <a:bodyPr/>
          <a:lstStyle/>
          <a:p>
            <a:r>
              <a:rPr lang="ru-RU" sz="2800" dirty="0" err="1"/>
              <a:t>Қарапайым</a:t>
            </a:r>
            <a:r>
              <a:rPr lang="ru-RU" sz="2800" dirty="0"/>
              <a:t> (</a:t>
            </a:r>
            <a:r>
              <a:rPr lang="ru-RU" sz="2800" dirty="0" err="1"/>
              <a:t>сызықтық</a:t>
            </a:r>
            <a:r>
              <a:rPr lang="ru-RU" sz="2800" dirty="0"/>
              <a:t>) </a:t>
            </a:r>
            <a:r>
              <a:rPr lang="ru-RU" sz="2800" dirty="0" err="1"/>
              <a:t>құрылымдар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66953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ru-RU" dirty="0"/>
              <a:t>тек (</a:t>
            </a:r>
            <a:r>
              <a:rPr lang="en-US" dirty="0"/>
              <a:t>Stack)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AEB5F4-9928-F849-CC67-82BB3FBBEF8D}"/>
              </a:ext>
            </a:extLst>
          </p:cNvPr>
          <p:cNvSpPr txBox="1"/>
          <p:nvPr/>
        </p:nvSpPr>
        <p:spPr>
          <a:xfrm>
            <a:off x="3048000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3E7D77A-E0DA-5A62-09B4-97C69E185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1" y="2216215"/>
            <a:ext cx="1106328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kk-KZ" altLang="ru-KZ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Стек </a:t>
            </a:r>
            <a:r>
              <a:rPr lang="ru-RU" dirty="0"/>
              <a:t>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en-US" dirty="0"/>
              <a:t>LIFO (Last In, First Out) </a:t>
            </a:r>
            <a:r>
              <a:rPr lang="ru-RU" dirty="0" err="1"/>
              <a:t>принципі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істейтін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кірген</a:t>
            </a:r>
            <a:r>
              <a:rPr lang="ru-RU" dirty="0"/>
              <a:t> элемент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шығады</a:t>
            </a:r>
            <a:r>
              <a:rPr lang="ru-RU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KZ" altLang="ru-KZ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A85F67-84B4-56BD-CF48-4C80AC479A53}"/>
              </a:ext>
            </a:extLst>
          </p:cNvPr>
          <p:cNvSpPr txBox="1"/>
          <p:nvPr/>
        </p:nvSpPr>
        <p:spPr>
          <a:xfrm>
            <a:off x="1415144" y="3103406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stack</a:t>
            </a:r>
            <a:r>
              <a:rPr lang="ru-KZ" dirty="0"/>
              <a:t>&lt;</a:t>
            </a:r>
            <a:r>
              <a:rPr lang="ru-KZ" dirty="0" err="1"/>
              <a:t>int</a:t>
            </a:r>
            <a:r>
              <a:rPr lang="ru-KZ" dirty="0"/>
              <a:t>&gt; s;</a:t>
            </a:r>
          </a:p>
          <a:p>
            <a:r>
              <a:rPr lang="ru-KZ" dirty="0" err="1"/>
              <a:t>s.push</a:t>
            </a:r>
            <a:r>
              <a:rPr lang="ru-KZ" dirty="0"/>
              <a:t>(5);</a:t>
            </a:r>
          </a:p>
          <a:p>
            <a:r>
              <a:rPr lang="ru-KZ" dirty="0" err="1"/>
              <a:t>s.pop</a:t>
            </a:r>
            <a:r>
              <a:rPr lang="ru-KZ" dirty="0"/>
              <a:t>();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08D3617-7B70-BEBA-F952-3D2871759CB4}"/>
              </a:ext>
            </a:extLst>
          </p:cNvPr>
          <p:cNvSpPr txBox="1"/>
          <p:nvPr/>
        </p:nvSpPr>
        <p:spPr>
          <a:xfrm>
            <a:off x="1012372" y="41532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Рекурсия,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айналдыруда</a:t>
            </a:r>
            <a:r>
              <a:rPr lang="ru-RU" dirty="0"/>
              <a:t> </a:t>
            </a:r>
          </a:p>
          <a:p>
            <a:r>
              <a:rPr lang="ru-RU" dirty="0" err="1"/>
              <a:t>қолданылады</a:t>
            </a:r>
            <a:endParaRPr lang="ru-KZ" dirty="0"/>
          </a:p>
        </p:txBody>
      </p:sp>
      <p:graphicFrame>
        <p:nvGraphicFramePr>
          <p:cNvPr id="92" name="Таблица 91">
            <a:extLst>
              <a:ext uri="{FF2B5EF4-FFF2-40B4-BE49-F238E27FC236}">
                <a16:creationId xmlns:a16="http://schemas.microsoft.com/office/drawing/2014/main" id="{9B972F41-11A8-65ED-28B0-3B787C3AC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769187"/>
              </p:ext>
            </p:extLst>
          </p:nvPr>
        </p:nvGraphicFramePr>
        <p:xfrm>
          <a:off x="5094514" y="3312298"/>
          <a:ext cx="7075036" cy="27432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537518">
                  <a:extLst>
                    <a:ext uri="{9D8B030D-6E8A-4147-A177-3AD203B41FA5}">
                      <a16:colId xmlns:a16="http://schemas.microsoft.com/office/drawing/2014/main" val="2385303034"/>
                    </a:ext>
                  </a:extLst>
                </a:gridCol>
                <a:gridCol w="3537518">
                  <a:extLst>
                    <a:ext uri="{9D8B030D-6E8A-4147-A177-3AD203B41FA5}">
                      <a16:colId xmlns:a16="http://schemas.microsoft.com/office/drawing/2014/main" val="25642455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Операция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Түсіндірме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9779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push(x)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Элементті стекке қосу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182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pop()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Соңғы қосылған элементті алып тастау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9219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top() </a:t>
                      </a:r>
                      <a:r>
                        <a:rPr lang="ru-RU"/>
                        <a:t>немесе </a:t>
                      </a:r>
                      <a:r>
                        <a:rPr lang="en-US"/>
                        <a:t>peek()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Соңғы элементті көру (жоюсыз)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773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isEmpty()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Стек бос па екенін тексеру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8276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size()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Элементтер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санын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қайтару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9212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382128"/>
            <a:ext cx="10013710" cy="1216152"/>
          </a:xfrm>
        </p:spPr>
        <p:txBody>
          <a:bodyPr/>
          <a:lstStyle/>
          <a:p>
            <a:r>
              <a:rPr lang="ru-RU" dirty="0" err="1"/>
              <a:t>Кезек</a:t>
            </a:r>
            <a:r>
              <a:rPr lang="ru-RU" dirty="0"/>
              <a:t> (</a:t>
            </a:r>
            <a:r>
              <a:rPr lang="en-US" dirty="0"/>
              <a:t>Queue)</a:t>
            </a:r>
            <a:br>
              <a:rPr lang="ru-KZ" altLang="ru-KZ" sz="6000" b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6BA0E-8BCD-EBC8-6640-12A23C40DFC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17600" y="2286000"/>
            <a:ext cx="3868058" cy="1143000"/>
          </a:xfrm>
        </p:spPr>
        <p:txBody>
          <a:bodyPr>
            <a:noAutofit/>
          </a:bodyPr>
          <a:lstStyle/>
          <a:p>
            <a:r>
              <a:rPr lang="ru-RU" sz="1600" b="1" dirty="0" err="1">
                <a:solidFill>
                  <a:schemeClr val="tx1"/>
                </a:solidFill>
              </a:rPr>
              <a:t>Кезек</a:t>
            </a:r>
            <a:r>
              <a:rPr lang="ru-RU" sz="1600" b="1" dirty="0">
                <a:solidFill>
                  <a:schemeClr val="tx1"/>
                </a:solidFill>
              </a:rPr>
              <a:t> (</a:t>
            </a:r>
            <a:r>
              <a:rPr lang="en-US" sz="1600" b="1" dirty="0">
                <a:solidFill>
                  <a:schemeClr val="tx1"/>
                </a:solidFill>
              </a:rPr>
              <a:t>Queue) </a:t>
            </a:r>
            <a:r>
              <a:rPr lang="en-US" sz="1600" dirty="0">
                <a:solidFill>
                  <a:schemeClr val="tx1"/>
                </a:solidFill>
              </a:rPr>
              <a:t>— </a:t>
            </a:r>
            <a:r>
              <a:rPr lang="ru-RU" sz="1600" dirty="0" err="1">
                <a:solidFill>
                  <a:schemeClr val="tx1"/>
                </a:solidFill>
              </a:rPr>
              <a:t>бұл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FIFO (First In, First Out) </a:t>
            </a:r>
            <a:r>
              <a:rPr lang="ru-RU" sz="1600" dirty="0" err="1">
                <a:solidFill>
                  <a:schemeClr val="tx1"/>
                </a:solidFill>
              </a:rPr>
              <a:t>принципімен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жұмыс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істейтін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деректер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құрылымы</a:t>
            </a:r>
            <a:r>
              <a:rPr lang="ru-RU" sz="1600" dirty="0">
                <a:solidFill>
                  <a:schemeClr val="tx1"/>
                </a:solidFill>
              </a:rPr>
              <a:t>. </a:t>
            </a:r>
            <a:r>
              <a:rPr lang="ru-RU" sz="1600" dirty="0" err="1">
                <a:solidFill>
                  <a:schemeClr val="tx1"/>
                </a:solidFill>
              </a:rPr>
              <a:t>Яғни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бірінші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кірген</a:t>
            </a:r>
            <a:r>
              <a:rPr lang="ru-RU" sz="1600" dirty="0">
                <a:solidFill>
                  <a:schemeClr val="tx1"/>
                </a:solidFill>
              </a:rPr>
              <a:t> элемент </a:t>
            </a:r>
            <a:r>
              <a:rPr lang="ru-RU" sz="1600" dirty="0" err="1">
                <a:solidFill>
                  <a:schemeClr val="tx1"/>
                </a:solidFill>
              </a:rPr>
              <a:t>бірінші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шығады</a:t>
            </a:r>
            <a:r>
              <a:rPr lang="ru-RU" sz="1600" dirty="0">
                <a:solidFill>
                  <a:schemeClr val="tx1"/>
                </a:solidFill>
              </a:rPr>
              <a:t>. </a:t>
            </a:r>
            <a:r>
              <a:rPr lang="ru-RU" sz="1600" dirty="0" err="1">
                <a:solidFill>
                  <a:schemeClr val="tx1"/>
                </a:solidFill>
              </a:rPr>
              <a:t>Бұл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нақты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өмірдегі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кезекке</a:t>
            </a:r>
            <a:r>
              <a:rPr lang="ru-RU" sz="1600" dirty="0">
                <a:solidFill>
                  <a:schemeClr val="tx1"/>
                </a:solidFill>
              </a:rPr>
              <a:t> (</a:t>
            </a:r>
            <a:r>
              <a:rPr lang="ru-RU" sz="1600" dirty="0" err="1">
                <a:solidFill>
                  <a:schemeClr val="tx1"/>
                </a:solidFill>
              </a:rPr>
              <a:t>мысалы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дүкендегі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кезекке</a:t>
            </a:r>
            <a:r>
              <a:rPr lang="ru-RU" sz="1600" dirty="0">
                <a:solidFill>
                  <a:schemeClr val="tx1"/>
                </a:solidFill>
              </a:rPr>
              <a:t>) </a:t>
            </a:r>
            <a:r>
              <a:rPr lang="ru-RU" sz="1600" dirty="0" err="1">
                <a:solidFill>
                  <a:schemeClr val="tx1"/>
                </a:solidFill>
              </a:rPr>
              <a:t>ұқсас</a:t>
            </a:r>
            <a:r>
              <a:rPr lang="ru-RU" sz="1600" dirty="0">
                <a:solidFill>
                  <a:schemeClr val="tx1"/>
                </a:solidFill>
              </a:rPr>
              <a:t>: </a:t>
            </a:r>
            <a:r>
              <a:rPr lang="ru-RU" sz="1600" dirty="0" err="1">
                <a:solidFill>
                  <a:schemeClr val="tx1"/>
                </a:solidFill>
              </a:rPr>
              <a:t>алдымен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тұрған</a:t>
            </a:r>
            <a:r>
              <a:rPr lang="ru-RU" sz="1600" dirty="0">
                <a:solidFill>
                  <a:schemeClr val="tx1"/>
                </a:solidFill>
              </a:rPr>
              <a:t> адам </a:t>
            </a:r>
            <a:r>
              <a:rPr lang="ru-RU" sz="1600" dirty="0" err="1">
                <a:solidFill>
                  <a:schemeClr val="tx1"/>
                </a:solidFill>
              </a:rPr>
              <a:t>бірінші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қызмет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алады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  <a:p>
            <a:endParaRPr lang="ru-KZ" sz="14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AC413-D79C-D901-B5C3-2BCC01FE6C5D}"/>
              </a:ext>
            </a:extLst>
          </p:cNvPr>
          <p:cNvSpPr txBox="1"/>
          <p:nvPr/>
        </p:nvSpPr>
        <p:spPr>
          <a:xfrm>
            <a:off x="6281055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A1E27DD-CF74-72CE-E5F2-28D3E8CA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A97F5CD-564A-8315-56A0-9A8EEFB6E0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636985"/>
              </p:ext>
            </p:extLst>
          </p:nvPr>
        </p:nvGraphicFramePr>
        <p:xfrm>
          <a:off x="4985658" y="2387010"/>
          <a:ext cx="7085920" cy="36576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542960">
                  <a:extLst>
                    <a:ext uri="{9D8B030D-6E8A-4147-A177-3AD203B41FA5}">
                      <a16:colId xmlns:a16="http://schemas.microsoft.com/office/drawing/2014/main" val="1552942982"/>
                    </a:ext>
                  </a:extLst>
                </a:gridCol>
                <a:gridCol w="3542960">
                  <a:extLst>
                    <a:ext uri="{9D8B030D-6E8A-4147-A177-3AD203B41FA5}">
                      <a16:colId xmlns:a16="http://schemas.microsoft.com/office/drawing/2014/main" val="2398798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Операция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Түсіндірме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4205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enqueue(x)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Элементті кезектің соңына қосу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7640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dequeue()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Алдыңғы элементті алып тастау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9584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front()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Кезектегі бірінші элементті көру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6036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back()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Кезектегі соңғы элементті көру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31940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isEmpty</a:t>
                      </a:r>
                      <a:r>
                        <a:rPr lang="en-US" dirty="0"/>
                        <a:t>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Кезек бос па екенін тексеру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881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size()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Кезектегі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элементтер</a:t>
                      </a:r>
                      <a:r>
                        <a:rPr lang="ru-RU" dirty="0"/>
                        <a:t> саны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917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3A804B-59F2-10FF-F797-554E7225A9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құрылымдар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49427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Ағаш</a:t>
            </a:r>
            <a:r>
              <a:rPr lang="ru-RU" dirty="0"/>
              <a:t> (</a:t>
            </a:r>
            <a:r>
              <a:rPr lang="en-US" dirty="0"/>
              <a:t>Tree)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43001" y="2198914"/>
            <a:ext cx="3886200" cy="1216153"/>
          </a:xfrm>
        </p:spPr>
        <p:txBody>
          <a:bodyPr>
            <a:noAutofit/>
          </a:bodyPr>
          <a:lstStyle/>
          <a:p>
            <a:r>
              <a:rPr lang="ru-RU" sz="1600" b="1" dirty="0" err="1">
                <a:solidFill>
                  <a:schemeClr val="tx1"/>
                </a:solidFill>
              </a:rPr>
              <a:t>Ағаш</a:t>
            </a:r>
            <a:r>
              <a:rPr lang="ru-RU" sz="1600" b="1" dirty="0">
                <a:solidFill>
                  <a:schemeClr val="tx1"/>
                </a:solidFill>
              </a:rPr>
              <a:t> (</a:t>
            </a:r>
            <a:r>
              <a:rPr lang="en-US" sz="1600" b="1" dirty="0">
                <a:solidFill>
                  <a:schemeClr val="tx1"/>
                </a:solidFill>
              </a:rPr>
              <a:t>Tree) </a:t>
            </a:r>
            <a:r>
              <a:rPr lang="en-US" sz="1600" dirty="0">
                <a:solidFill>
                  <a:schemeClr val="tx1"/>
                </a:solidFill>
              </a:rPr>
              <a:t>— </a:t>
            </a:r>
            <a:r>
              <a:rPr lang="ru-RU" sz="1600" dirty="0" err="1">
                <a:solidFill>
                  <a:schemeClr val="tx1"/>
                </a:solidFill>
              </a:rPr>
              <a:t>бұл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иерархиялық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деректер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құрылымы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мұнда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әрбір</a:t>
            </a:r>
            <a:r>
              <a:rPr lang="ru-RU" sz="1600" dirty="0">
                <a:solidFill>
                  <a:schemeClr val="tx1"/>
                </a:solidFill>
              </a:rPr>
              <a:t> элемент (</a:t>
            </a:r>
            <a:r>
              <a:rPr lang="ru-RU" sz="1600" dirty="0" err="1">
                <a:solidFill>
                  <a:schemeClr val="tx1"/>
                </a:solidFill>
              </a:rPr>
              <a:t>түйін</a:t>
            </a:r>
            <a:r>
              <a:rPr lang="ru-RU" sz="1600" dirty="0">
                <a:solidFill>
                  <a:schemeClr val="tx1"/>
                </a:solidFill>
              </a:rPr>
              <a:t> — </a:t>
            </a:r>
            <a:r>
              <a:rPr lang="en-US" sz="1600" dirty="0">
                <a:solidFill>
                  <a:schemeClr val="tx1"/>
                </a:solidFill>
              </a:rPr>
              <a:t>node) </a:t>
            </a:r>
            <a:r>
              <a:rPr lang="ru-RU" sz="1600" dirty="0" err="1">
                <a:solidFill>
                  <a:schemeClr val="tx1"/>
                </a:solidFill>
              </a:rPr>
              <a:t>басқа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элементтермен</a:t>
            </a:r>
            <a:r>
              <a:rPr lang="ru-RU" sz="1600" dirty="0">
                <a:solidFill>
                  <a:schemeClr val="tx1"/>
                </a:solidFill>
              </a:rPr>
              <a:t> (</a:t>
            </a:r>
            <a:r>
              <a:rPr lang="ru-RU" sz="1600" dirty="0" err="1">
                <a:solidFill>
                  <a:schemeClr val="tx1"/>
                </a:solidFill>
              </a:rPr>
              <a:t>балаларымен</a:t>
            </a:r>
            <a:r>
              <a:rPr lang="ru-RU" sz="1600" dirty="0">
                <a:solidFill>
                  <a:schemeClr val="tx1"/>
                </a:solidFill>
              </a:rPr>
              <a:t>) </a:t>
            </a:r>
            <a:r>
              <a:rPr lang="ru-RU" sz="1600" dirty="0" err="1">
                <a:solidFill>
                  <a:schemeClr val="tx1"/>
                </a:solidFill>
              </a:rPr>
              <a:t>байланысты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err="1">
                <a:solidFill>
                  <a:schemeClr val="tx1"/>
                </a:solidFill>
              </a:rPr>
              <a:t>Ағаш</a:t>
            </a:r>
            <a:r>
              <a:rPr lang="ru-RU" sz="1600" dirty="0">
                <a:solidFill>
                  <a:schemeClr val="tx1"/>
                </a:solidFill>
              </a:rPr>
              <a:t> — </a:t>
            </a:r>
            <a:r>
              <a:rPr lang="ru-RU" sz="1600" dirty="0" err="1">
                <a:solidFill>
                  <a:schemeClr val="tx1"/>
                </a:solidFill>
              </a:rPr>
              <a:t>циклсіз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бағытталған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байланысқан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графтың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арнайы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түрі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  <a:p>
            <a:endParaRPr lang="ru-KZ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CEC87E-1E51-7053-B28A-EA791C0A3859}"/>
              </a:ext>
            </a:extLst>
          </p:cNvPr>
          <p:cNvSpPr txBox="1"/>
          <p:nvPr/>
        </p:nvSpPr>
        <p:spPr>
          <a:xfrm>
            <a:off x="-5442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id="{9679E12B-2D35-43A0-2360-9266D462D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402426"/>
              </p:ext>
            </p:extLst>
          </p:nvPr>
        </p:nvGraphicFramePr>
        <p:xfrm>
          <a:off x="5678600" y="2198914"/>
          <a:ext cx="6360998" cy="474869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496571">
                  <a:extLst>
                    <a:ext uri="{9D8B030D-6E8A-4147-A177-3AD203B41FA5}">
                      <a16:colId xmlns:a16="http://schemas.microsoft.com/office/drawing/2014/main" val="2589593513"/>
                    </a:ext>
                  </a:extLst>
                </a:gridCol>
                <a:gridCol w="3864427">
                  <a:extLst>
                    <a:ext uri="{9D8B030D-6E8A-4147-A177-3AD203B41FA5}">
                      <a16:colId xmlns:a16="http://schemas.microsoft.com/office/drawing/2014/main" val="3451366889"/>
                    </a:ext>
                  </a:extLst>
                </a:gridCol>
              </a:tblGrid>
              <a:tr h="288356">
                <a:tc>
                  <a:txBody>
                    <a:bodyPr/>
                    <a:lstStyle/>
                    <a:p>
                      <a:r>
                        <a:rPr lang="ru-RU" sz="1600"/>
                        <a:t>Термин</a:t>
                      </a:r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Сипаттамасы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645765075"/>
                  </a:ext>
                </a:extLst>
              </a:tr>
              <a:tr h="504623">
                <a:tc>
                  <a:txBody>
                    <a:bodyPr/>
                    <a:lstStyle/>
                    <a:p>
                      <a:r>
                        <a:rPr lang="ru-RU" sz="1600" b="1"/>
                        <a:t>Түбір (</a:t>
                      </a:r>
                      <a:r>
                        <a:rPr lang="en-US" sz="1600" b="1"/>
                        <a:t>root)</a:t>
                      </a:r>
                      <a:endParaRPr lang="en-US" sz="160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Ағаштың ең алғашқы түйіні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2843770309"/>
                  </a:ext>
                </a:extLst>
              </a:tr>
              <a:tr h="504623">
                <a:tc>
                  <a:txBody>
                    <a:bodyPr/>
                    <a:lstStyle/>
                    <a:p>
                      <a:r>
                        <a:rPr lang="ru-RU" sz="1600" b="1"/>
                        <a:t>Бала (</a:t>
                      </a:r>
                      <a:r>
                        <a:rPr lang="en-US" sz="1600" b="1"/>
                        <a:t>child)</a:t>
                      </a:r>
                      <a:endParaRPr lang="en-US" sz="160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Белгілі бір түйінге бағынышты түйін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1508194599"/>
                  </a:ext>
                </a:extLst>
              </a:tr>
              <a:tr h="720891">
                <a:tc>
                  <a:txBody>
                    <a:bodyPr/>
                    <a:lstStyle/>
                    <a:p>
                      <a:r>
                        <a:rPr lang="ru-RU" sz="1600" b="1" dirty="0" err="1"/>
                        <a:t>Ата-ана</a:t>
                      </a:r>
                      <a:r>
                        <a:rPr lang="ru-RU" sz="1600" b="1" dirty="0"/>
                        <a:t> (</a:t>
                      </a:r>
                      <a:r>
                        <a:rPr lang="en-US" sz="1600" b="1" dirty="0"/>
                        <a:t>parent)</a:t>
                      </a:r>
                      <a:endParaRPr lang="en-US" sz="1600" dirty="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Белгілі бір түйінді көрсететін жоғарғы түйін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3842774948"/>
                  </a:ext>
                </a:extLst>
              </a:tr>
              <a:tr h="288356">
                <a:tc>
                  <a:txBody>
                    <a:bodyPr/>
                    <a:lstStyle/>
                    <a:p>
                      <a:r>
                        <a:rPr lang="ru-RU" sz="1600" b="1"/>
                        <a:t>Жапырақ (</a:t>
                      </a:r>
                      <a:r>
                        <a:rPr lang="en-US" sz="1600" b="1"/>
                        <a:t>leaf)</a:t>
                      </a:r>
                      <a:endParaRPr lang="en-US" sz="160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Баласы жоқ түйін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1439438042"/>
                  </a:ext>
                </a:extLst>
              </a:tr>
              <a:tr h="720891">
                <a:tc>
                  <a:txBody>
                    <a:bodyPr/>
                    <a:lstStyle/>
                    <a:p>
                      <a:r>
                        <a:rPr lang="ru-RU" sz="1600" b="1"/>
                        <a:t>Бұтақ (</a:t>
                      </a:r>
                      <a:r>
                        <a:rPr lang="en-US" sz="1600" b="1"/>
                        <a:t>edge)</a:t>
                      </a:r>
                      <a:endParaRPr lang="en-US" sz="160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Түйіндерді байланыстыратын байланыс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3233463709"/>
                  </a:ext>
                </a:extLst>
              </a:tr>
              <a:tr h="504623">
                <a:tc>
                  <a:txBody>
                    <a:bodyPr/>
                    <a:lstStyle/>
                    <a:p>
                      <a:r>
                        <a:rPr lang="ru-RU" sz="1600" b="1"/>
                        <a:t>Деңгей (</a:t>
                      </a:r>
                      <a:r>
                        <a:rPr lang="en-US" sz="1600" b="1"/>
                        <a:t>level)</a:t>
                      </a:r>
                      <a:endParaRPr lang="en-US" sz="160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Түйіннің түбірден қашықтығы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312587615"/>
                  </a:ext>
                </a:extLst>
              </a:tr>
              <a:tr h="504623">
                <a:tc>
                  <a:txBody>
                    <a:bodyPr/>
                    <a:lstStyle/>
                    <a:p>
                      <a:r>
                        <a:rPr lang="ru-RU" sz="1600" b="1" dirty="0" err="1"/>
                        <a:t>Биіктік</a:t>
                      </a:r>
                      <a:r>
                        <a:rPr lang="ru-RU" sz="1600" b="1" dirty="0"/>
                        <a:t> (</a:t>
                      </a:r>
                      <a:r>
                        <a:rPr lang="en-US" sz="1600" b="1" dirty="0"/>
                        <a:t>height)</a:t>
                      </a:r>
                      <a:endParaRPr lang="en-US" sz="1600" dirty="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Ең ұзын жол (түбірден жапыраққа дейін)</a:t>
                      </a:r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3793752558"/>
                  </a:ext>
                </a:extLst>
              </a:tr>
              <a:tr h="504623">
                <a:tc>
                  <a:txBody>
                    <a:bodyPr/>
                    <a:lstStyle/>
                    <a:p>
                      <a:r>
                        <a:rPr lang="ru-RU" sz="1600" b="1"/>
                        <a:t>Ағайын (</a:t>
                      </a:r>
                      <a:r>
                        <a:rPr lang="en-US" sz="1600" b="1"/>
                        <a:t>siblings)</a:t>
                      </a:r>
                      <a:endParaRPr lang="en-US" sz="1600"/>
                    </a:p>
                  </a:txBody>
                  <a:tcPr marL="82500" marR="82500" marT="41250" marB="41250"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Бір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ата-анасы</a:t>
                      </a:r>
                      <a:r>
                        <a:rPr lang="ru-RU" sz="1600" dirty="0"/>
                        <a:t> бар </a:t>
                      </a:r>
                      <a:r>
                        <a:rPr lang="ru-RU" sz="1600" dirty="0" err="1"/>
                        <a:t>түйіндер</a:t>
                      </a:r>
                      <a:endParaRPr lang="ru-RU" sz="1600" dirty="0"/>
                    </a:p>
                  </a:txBody>
                  <a:tcPr marL="82500" marR="82500" marT="41250" marB="41250" anchor="ctr"/>
                </a:tc>
                <a:extLst>
                  <a:ext uri="{0D108BD9-81ED-4DB2-BD59-A6C34878D82A}">
                    <a16:rowId xmlns:a16="http://schemas.microsoft.com/office/drawing/2014/main" val="2321868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357BE-D00B-26A7-F86B-78946EC85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1458A-CD62-BE96-506F-F9BE06A2C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Ағашпен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алгоритмдері</a:t>
            </a:r>
            <a:r>
              <a:rPr lang="ru-RU" dirty="0"/>
              <a:t> мен </a:t>
            </a:r>
            <a:r>
              <a:rPr lang="ru-RU" dirty="0" err="1"/>
              <a:t>қолданылуы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0ED7CC-4F4E-53F5-B035-7D620FC7F593}"/>
              </a:ext>
            </a:extLst>
          </p:cNvPr>
          <p:cNvSpPr txBox="1"/>
          <p:nvPr/>
        </p:nvSpPr>
        <p:spPr>
          <a:xfrm>
            <a:off x="-5442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3C60F12F-CE3F-284C-59BC-1B6D6C0BAD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449041"/>
              </p:ext>
            </p:extLst>
          </p:nvPr>
        </p:nvGraphicFramePr>
        <p:xfrm>
          <a:off x="1218523" y="2393541"/>
          <a:ext cx="5116963" cy="210312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606945">
                  <a:extLst>
                    <a:ext uri="{9D8B030D-6E8A-4147-A177-3AD203B41FA5}">
                      <a16:colId xmlns:a16="http://schemas.microsoft.com/office/drawing/2014/main" val="3541902785"/>
                    </a:ext>
                  </a:extLst>
                </a:gridCol>
                <a:gridCol w="3510018">
                  <a:extLst>
                    <a:ext uri="{9D8B030D-6E8A-4147-A177-3AD203B41FA5}">
                      <a16:colId xmlns:a16="http://schemas.microsoft.com/office/drawing/2014/main" val="1165301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Әдіс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Қисынды тәртіп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1895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Preorder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Түйін → Сол → Оң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048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Inorder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Сол → Түйін → Оң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42722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Postorder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Сол → Оң → Түйін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8037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Level-order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Қабат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бойынша</a:t>
                      </a:r>
                      <a:r>
                        <a:rPr lang="ru-RU" dirty="0"/>
                        <a:t> (</a:t>
                      </a:r>
                      <a:r>
                        <a:rPr lang="en-US" dirty="0"/>
                        <a:t>BFS – queue </a:t>
                      </a:r>
                      <a:r>
                        <a:rPr lang="ru-RU" dirty="0" err="1"/>
                        <a:t>қолданады</a:t>
                      </a:r>
                      <a:r>
                        <a:rPr lang="ru-RU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2090712"/>
                  </a:ext>
                </a:extLst>
              </a:tr>
            </a:tbl>
          </a:graphicData>
        </a:graphic>
      </p:graphicFrame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B1A15B17-D79A-57D5-0ED6-01D3DBA8F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846616"/>
              </p:ext>
            </p:extLst>
          </p:nvPr>
        </p:nvGraphicFramePr>
        <p:xfrm>
          <a:off x="5768749" y="3708537"/>
          <a:ext cx="6172200" cy="31089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086100">
                  <a:extLst>
                    <a:ext uri="{9D8B030D-6E8A-4147-A177-3AD203B41FA5}">
                      <a16:colId xmlns:a16="http://schemas.microsoft.com/office/drawing/2014/main" val="3269336804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471172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Сала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Қолданылуы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81381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Деректер базасы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B-Tree, AVL – </a:t>
                      </a:r>
                      <a:r>
                        <a:rPr lang="ru-RU"/>
                        <a:t>индекстеу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1655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Компиляторлар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Синтаксистік ағаштар (парсинг)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2911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Файл жүйесі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Бумалар мен файлдар құрылымы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001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 err="1"/>
                        <a:t>Жасанды</a:t>
                      </a:r>
                      <a:r>
                        <a:rPr lang="ru-RU" dirty="0"/>
                        <a:t> интеллект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Шешім ағаштары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898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Іздеу жүйелері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Trie, BST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7621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Сығу алгоритмдері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Huffman Tree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1298122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88019918-3B4E-5AAA-F816-7394C7F92128}"/>
              </a:ext>
            </a:extLst>
          </p:cNvPr>
          <p:cNvSpPr txBox="1"/>
          <p:nvPr/>
        </p:nvSpPr>
        <p:spPr>
          <a:xfrm>
            <a:off x="6351813" y="2436363"/>
            <a:ext cx="6150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– </a:t>
            </a:r>
            <a:r>
              <a:rPr lang="ru-RU" b="1" dirty="0" err="1"/>
              <a:t>Бинарлық</a:t>
            </a:r>
            <a:r>
              <a:rPr lang="ru-RU" b="1" dirty="0"/>
              <a:t> </a:t>
            </a:r>
            <a:r>
              <a:rPr lang="ru-RU" b="1" dirty="0" err="1"/>
              <a:t>іздеу</a:t>
            </a:r>
            <a:r>
              <a:rPr lang="ru-RU" b="1" dirty="0"/>
              <a:t> </a:t>
            </a:r>
            <a:r>
              <a:rPr lang="ru-RU" b="1" dirty="0" err="1"/>
              <a:t>ағашы</a:t>
            </a:r>
            <a:r>
              <a:rPr lang="ru-RU" b="1" dirty="0"/>
              <a:t> (</a:t>
            </a:r>
            <a:r>
              <a:rPr lang="en-US" b="1" dirty="0"/>
              <a:t>BST)</a:t>
            </a:r>
            <a:endParaRPr lang="ru-KZ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6923EC-5E02-376C-CAF9-DC1B3966BFFE}"/>
              </a:ext>
            </a:extLst>
          </p:cNvPr>
          <p:cNvSpPr txBox="1"/>
          <p:nvPr/>
        </p:nvSpPr>
        <p:spPr>
          <a:xfrm>
            <a:off x="1562100" y="4851149"/>
            <a:ext cx="63028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struct</a:t>
            </a:r>
            <a:r>
              <a:rPr lang="ru-KZ" dirty="0"/>
              <a:t> </a:t>
            </a:r>
            <a:r>
              <a:rPr lang="ru-KZ" dirty="0" err="1"/>
              <a:t>Node</a:t>
            </a:r>
            <a:r>
              <a:rPr lang="ru-KZ" dirty="0"/>
              <a:t> {</a:t>
            </a:r>
          </a:p>
          <a:p>
            <a:r>
              <a:rPr lang="ru-KZ" dirty="0"/>
              <a:t>    </a:t>
            </a:r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data</a:t>
            </a:r>
            <a:r>
              <a:rPr lang="ru-KZ" dirty="0"/>
              <a:t>;</a:t>
            </a:r>
          </a:p>
          <a:p>
            <a:r>
              <a:rPr lang="ru-KZ" dirty="0"/>
              <a:t>    </a:t>
            </a:r>
            <a:r>
              <a:rPr lang="ru-KZ" dirty="0" err="1"/>
              <a:t>Node</a:t>
            </a:r>
            <a:r>
              <a:rPr lang="ru-KZ" dirty="0"/>
              <a:t>* </a:t>
            </a:r>
            <a:r>
              <a:rPr lang="ru-KZ" dirty="0" err="1"/>
              <a:t>left</a:t>
            </a:r>
            <a:r>
              <a:rPr lang="ru-KZ" dirty="0"/>
              <a:t>;</a:t>
            </a:r>
          </a:p>
          <a:p>
            <a:r>
              <a:rPr lang="ru-KZ" dirty="0"/>
              <a:t>    </a:t>
            </a:r>
            <a:r>
              <a:rPr lang="ru-KZ" dirty="0" err="1"/>
              <a:t>Node</a:t>
            </a:r>
            <a:r>
              <a:rPr lang="ru-KZ" dirty="0"/>
              <a:t>* </a:t>
            </a:r>
            <a:r>
              <a:rPr lang="ru-KZ" dirty="0" err="1"/>
              <a:t>right</a:t>
            </a:r>
            <a:r>
              <a:rPr lang="ru-KZ" dirty="0"/>
              <a:t>;</a:t>
            </a:r>
          </a:p>
          <a:p>
            <a:r>
              <a:rPr lang="ru-KZ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19405373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15323</TotalTime>
  <Words>1009</Words>
  <Application>Microsoft Office PowerPoint</Application>
  <PresentationFormat>Широкоэкранный</PresentationFormat>
  <Paragraphs>230</Paragraphs>
  <Slides>15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Meiryo</vt:lpstr>
      <vt:lpstr>Arial</vt:lpstr>
      <vt:lpstr>Calibri</vt:lpstr>
      <vt:lpstr>Corbel</vt:lpstr>
      <vt:lpstr>Wingdings</vt:lpstr>
      <vt:lpstr>ShojiVTI</vt:lpstr>
      <vt:lpstr>«Деректер құрылымы»  Турарбек Ә.Т.</vt:lpstr>
      <vt:lpstr>Кіріспе</vt:lpstr>
      <vt:lpstr> Құрылымды таңдау жолы</vt:lpstr>
      <vt:lpstr>Қарапайым (сызықтық) құрылымдар</vt:lpstr>
      <vt:lpstr>Cтек (Stack)</vt:lpstr>
      <vt:lpstr>Кезек (Queue)  </vt:lpstr>
      <vt:lpstr>Күрделі құрылымдар</vt:lpstr>
      <vt:lpstr>Ағаш (Tree)</vt:lpstr>
      <vt:lpstr>Ағашпен жұмыс алгоритмдері мен қолданылуы</vt:lpstr>
      <vt:lpstr>Граф</vt:lpstr>
      <vt:lpstr>Граф түрлері мен өту алгоритмдері</vt:lpstr>
      <vt:lpstr>Хеш-таблица (Hash Table)</vt:lpstr>
      <vt:lpstr>Хеш-таблицаның қолданылуы мен Қақтығыстар</vt:lpstr>
      <vt:lpstr>Құрылымдарды салыстыру</vt:lpstr>
      <vt:lpstr>Күрделілік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22</cp:revision>
  <dcterms:created xsi:type="dcterms:W3CDTF">2025-06-29T15:56:56Z</dcterms:created>
  <dcterms:modified xsi:type="dcterms:W3CDTF">2025-10-29T14:27:11Z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